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10732" r:id="rId2"/>
    <p:sldId id="10954" r:id="rId3"/>
    <p:sldId id="10942" r:id="rId4"/>
    <p:sldId id="10924" r:id="rId5"/>
    <p:sldId id="10932" r:id="rId6"/>
    <p:sldId id="10968" r:id="rId7"/>
    <p:sldId id="10984" r:id="rId8"/>
    <p:sldId id="10985" r:id="rId9"/>
    <p:sldId id="11009" r:id="rId10"/>
    <p:sldId id="11010" r:id="rId11"/>
    <p:sldId id="11011" r:id="rId12"/>
    <p:sldId id="11012" r:id="rId13"/>
    <p:sldId id="11014" r:id="rId14"/>
    <p:sldId id="11015" r:id="rId15"/>
    <p:sldId id="11016" r:id="rId16"/>
    <p:sldId id="11017" r:id="rId17"/>
    <p:sldId id="11018" r:id="rId18"/>
    <p:sldId id="11019" r:id="rId19"/>
    <p:sldId id="11020" r:id="rId20"/>
    <p:sldId id="11021" r:id="rId21"/>
    <p:sldId id="11022" r:id="rId22"/>
    <p:sldId id="11023" r:id="rId23"/>
    <p:sldId id="11024" r:id="rId24"/>
    <p:sldId id="11027" r:id="rId25"/>
    <p:sldId id="11028" r:id="rId26"/>
    <p:sldId id="11029" r:id="rId27"/>
    <p:sldId id="10955" r:id="rId28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">
          <p15:clr>
            <a:srgbClr val="A4A3A4"/>
          </p15:clr>
        </p15:guide>
        <p15:guide id="2" orient="horz" pos="4183">
          <p15:clr>
            <a:srgbClr val="A4A3A4"/>
          </p15:clr>
        </p15:guide>
        <p15:guide id="3" pos="4089">
          <p15:clr>
            <a:srgbClr val="A4A3A4"/>
          </p15:clr>
        </p15:guide>
        <p15:guide id="4" pos="532">
          <p15:clr>
            <a:srgbClr val="A4A3A4"/>
          </p15:clr>
        </p15:guide>
        <p15:guide id="5" pos="7476">
          <p15:clr>
            <a:srgbClr val="A4A3A4"/>
          </p15:clr>
        </p15:guide>
        <p15:guide id="6" pos="69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0E419A"/>
    <a:srgbClr val="FFFFFF"/>
    <a:srgbClr val="383E6B"/>
    <a:srgbClr val="EE7B10"/>
    <a:srgbClr val="283E4E"/>
    <a:srgbClr val="857268"/>
    <a:srgbClr val="949290"/>
    <a:srgbClr val="646C62"/>
    <a:srgbClr val="C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6" autoAdjust="0"/>
    <p:restoredTop sz="95317" autoAdjust="0"/>
  </p:normalViewPr>
  <p:slideViewPr>
    <p:cSldViewPr>
      <p:cViewPr varScale="1">
        <p:scale>
          <a:sx n="103" d="100"/>
          <a:sy n="103" d="100"/>
        </p:scale>
        <p:origin x="72" y="108"/>
      </p:cViewPr>
      <p:guideLst>
        <p:guide orient="horz" pos="302"/>
        <p:guide orient="horz" pos="4183"/>
        <p:guide pos="4089"/>
        <p:guide pos="532"/>
        <p:guide pos="7476"/>
        <p:guide pos="6932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826" y="48"/>
      </p:cViewPr>
      <p:guideLst/>
    </p:cSldViewPr>
  </p:notesViewPr>
  <p:gridSpacing cx="60120" cy="6012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>
                <a:latin typeface="印品黑体" panose="00000500000000000000" pitchFamily="2" charset="-122"/>
              </a:rPr>
              <a:t>2023/2/3</a:t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>
                <a:latin typeface="印品黑体" panose="00000500000000000000" pitchFamily="2" charset="-122"/>
              </a:rPr>
              <a:t>‹#›</a:t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fld id="{06024D97-E667-405D-B634-E583E2108D71}" type="datetimeFigureOut">
              <a:rPr lang="zh-CN" altLang="en-US" smtClean="0"/>
              <a:t>2023/2/3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/>
              <a:t>单击此处编辑母版文本样式</a:t>
            </a:r>
          </a:p>
          <a:p>
            <a:pPr lvl="1"/>
            <a:r>
              <a:rPr lang="zh-CN" altLang="en-US" noProof="0" dirty="0"/>
              <a:t>第二级</a:t>
            </a:r>
          </a:p>
          <a:p>
            <a:pPr lvl="2"/>
            <a:r>
              <a:rPr lang="zh-CN" altLang="en-US" noProof="0" dirty="0"/>
              <a:t>第三级</a:t>
            </a:r>
          </a:p>
          <a:p>
            <a:pPr lvl="3"/>
            <a:r>
              <a:rPr lang="zh-CN" altLang="en-US" noProof="0" dirty="0"/>
              <a:t>第四级</a:t>
            </a:r>
          </a:p>
          <a:p>
            <a:pPr lvl="4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fld id="{418F03C3-53C1-4F10-8DAF-D1F318E96C6E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8289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0069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8160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2194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8823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3735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5050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8084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8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069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447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2318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5171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7036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0295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63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11111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4227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6722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43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8086" y="-3"/>
            <a:ext cx="8982578" cy="1024368"/>
          </a:xfrm>
        </p:spPr>
        <p:txBody>
          <a:bodyPr>
            <a:normAutofit/>
          </a:bodyPr>
          <a:lstStyle>
            <a:lvl1pPr algn="ctr">
              <a:defRPr sz="422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3FB-949F-4B3A-BDC9-400100DD86E9}" type="datetimeFigureOut">
              <a:rPr lang="zh-CN" altLang="en-US" smtClean="0"/>
              <a:t>2023/2/3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5824-65D5-478C-9E42-BB7BDE2C2B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27406F3C-FA24-4A80-8CD4-EE5698C541FD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248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2723" b="-58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58440" y="1527810"/>
            <a:ext cx="10101580" cy="3062605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723975" y="1723435"/>
            <a:ext cx="2269656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sz="6000" b="1" kern="50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单元</a:t>
            </a:r>
            <a:r>
              <a:rPr lang="en-US" altLang="zh-CN" sz="6000" b="1" kern="50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1</a:t>
            </a:r>
            <a:endParaRPr sz="6000" b="1" kern="50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707935" y="2826588"/>
            <a:ext cx="6853680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dist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zh-CN" sz="4800" b="1" kern="5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交换机、路由器基础配置</a:t>
            </a:r>
            <a:endParaRPr lang="zh-CN" altLang="en-US" sz="4800" b="1" kern="50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VLAN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01335" y="1151405"/>
            <a:ext cx="8416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配置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与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TRUNK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命令的方法如下：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#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端口配置为</a:t>
            </a: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TRUNK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口命令</a:t>
            </a:r>
            <a:endParaRPr lang="zh-CN" altLang="zh-CN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Switch(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config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)#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int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fastEthernet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0/24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Switch(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config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-if)#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switchport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mode trunk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#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配置本征</a:t>
            </a: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VLAN</a:t>
            </a:r>
            <a:endParaRPr lang="zh-CN" altLang="zh-CN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Switch(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config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)#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int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fastEthernet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0/24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Switch(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config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-if)#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switchport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trunk native 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vlan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#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配置允许指定</a:t>
            </a: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VLAN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通过</a:t>
            </a: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TRUNK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口</a:t>
            </a:r>
            <a:endParaRPr lang="zh-CN" altLang="zh-CN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Switch(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config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)#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int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fastEthernet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0/24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Switch(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config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-if)#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switchport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trunk allowed 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vlan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10,20</a:t>
            </a:r>
            <a:endParaRPr lang="zh-CN" alt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762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VLAN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9338" y="1271645"/>
            <a:ext cx="6611477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设备名称与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地址已经正确配置。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分别创建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VLAN30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，按设备信息表把相应端口加入对应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交换机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与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之间接口配置为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TRUNK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修改本征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中继链路只允许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VLAN10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VLAN20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通过。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测试连通性。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172855" y="21734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1323236"/>
              </p:ext>
            </p:extLst>
          </p:nvPr>
        </p:nvGraphicFramePr>
        <p:xfrm>
          <a:off x="7155342" y="1834854"/>
          <a:ext cx="5379158" cy="27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name="Visio" r:id="rId4" imgW="4524153" imgH="2276396" progId="Visio.Drawing.15">
                  <p:embed/>
                </p:oleObj>
              </mc:Choice>
              <mc:Fallback>
                <p:oleObj name="Visio" r:id="rId4" imgW="4524153" imgH="2276396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5342" y="1834854"/>
                        <a:ext cx="5379158" cy="270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00637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VLAN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59578" y="1091285"/>
            <a:ext cx="1160143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172855" y="21734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87713" y="1574113"/>
            <a:ext cx="2877711" cy="442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1-2-1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设备接口连接表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679097"/>
              </p:ext>
            </p:extLst>
          </p:nvPr>
        </p:nvGraphicFramePr>
        <p:xfrm>
          <a:off x="1078695" y="1970548"/>
          <a:ext cx="9679320" cy="38100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89496">
                  <a:extLst>
                    <a:ext uri="{9D8B030D-6E8A-4147-A177-3AD203B41FA5}">
                      <a16:colId xmlns:a16="http://schemas.microsoft.com/office/drawing/2014/main" val="2403945644"/>
                    </a:ext>
                  </a:extLst>
                </a:gridCol>
                <a:gridCol w="2429164">
                  <a:extLst>
                    <a:ext uri="{9D8B030D-6E8A-4147-A177-3AD203B41FA5}">
                      <a16:colId xmlns:a16="http://schemas.microsoft.com/office/drawing/2014/main" val="4023733204"/>
                    </a:ext>
                  </a:extLst>
                </a:gridCol>
                <a:gridCol w="2430330">
                  <a:extLst>
                    <a:ext uri="{9D8B030D-6E8A-4147-A177-3AD203B41FA5}">
                      <a16:colId xmlns:a16="http://schemas.microsoft.com/office/drawing/2014/main" val="3056751095"/>
                    </a:ext>
                  </a:extLst>
                </a:gridCol>
                <a:gridCol w="2430330">
                  <a:extLst>
                    <a:ext uri="{9D8B030D-6E8A-4147-A177-3AD203B41FA5}">
                      <a16:colId xmlns:a16="http://schemas.microsoft.com/office/drawing/2014/main" val="1426190071"/>
                    </a:ext>
                  </a:extLst>
                </a:gridCol>
              </a:tblGrid>
              <a:tr h="47122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设备名称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接口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设备名称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接口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3028539"/>
                  </a:ext>
                </a:extLst>
              </a:tr>
              <a:tr h="47698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Fa0/1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S2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Fa0/1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5925811"/>
                  </a:ext>
                </a:extLst>
              </a:tr>
              <a:tr h="47698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Fa0/2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PC11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2584464"/>
                  </a:ext>
                </a:extLst>
              </a:tr>
              <a:tr h="47698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Fa0/3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PC21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5798800"/>
                  </a:ext>
                </a:extLst>
              </a:tr>
              <a:tr h="47698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Fa0/4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PC31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0347012"/>
                  </a:ext>
                </a:extLst>
              </a:tr>
              <a:tr h="47698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S2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Fa0/2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PC12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1825003"/>
                  </a:ext>
                </a:extLst>
              </a:tr>
              <a:tr h="47698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S2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Fa0/3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PC22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456457"/>
                  </a:ext>
                </a:extLst>
              </a:tr>
              <a:tr h="47698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S2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Fa0/4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PC32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Fa0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29777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392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VLAN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59578" y="1091285"/>
            <a:ext cx="1160143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172855" y="21734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241467"/>
              </p:ext>
            </p:extLst>
          </p:nvPr>
        </p:nvGraphicFramePr>
        <p:xfrm>
          <a:off x="884238" y="2120074"/>
          <a:ext cx="10595217" cy="45022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82710">
                  <a:extLst>
                    <a:ext uri="{9D8B030D-6E8A-4147-A177-3AD203B41FA5}">
                      <a16:colId xmlns:a16="http://schemas.microsoft.com/office/drawing/2014/main" val="3606591797"/>
                    </a:ext>
                  </a:extLst>
                </a:gridCol>
                <a:gridCol w="2744161">
                  <a:extLst>
                    <a:ext uri="{9D8B030D-6E8A-4147-A177-3AD203B41FA5}">
                      <a16:colId xmlns:a16="http://schemas.microsoft.com/office/drawing/2014/main" val="2233415149"/>
                    </a:ext>
                  </a:extLst>
                </a:gridCol>
                <a:gridCol w="2286447">
                  <a:extLst>
                    <a:ext uri="{9D8B030D-6E8A-4147-A177-3AD203B41FA5}">
                      <a16:colId xmlns:a16="http://schemas.microsoft.com/office/drawing/2014/main" val="1053852322"/>
                    </a:ext>
                  </a:extLst>
                </a:gridCol>
                <a:gridCol w="2881899">
                  <a:extLst>
                    <a:ext uri="{9D8B030D-6E8A-4147-A177-3AD203B41FA5}">
                      <a16:colId xmlns:a16="http://schemas.microsoft.com/office/drawing/2014/main" val="2900685011"/>
                    </a:ext>
                  </a:extLst>
                </a:gridCol>
              </a:tblGrid>
              <a:tr h="3001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设备名称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接口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网络地址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VLAN</a:t>
                      </a:r>
                      <a:r>
                        <a:rPr lang="zh-CN" sz="1200" kern="100">
                          <a:effectLst/>
                        </a:rPr>
                        <a:t>信息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2730644"/>
                  </a:ext>
                </a:extLst>
              </a:tr>
              <a:tr h="3001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S1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Fa0/1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TRUNK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8378617"/>
                  </a:ext>
                </a:extLst>
              </a:tr>
              <a:tr h="3001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S1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Fa0/2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VLAN10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3898964"/>
                  </a:ext>
                </a:extLst>
              </a:tr>
              <a:tr h="3001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S1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Fa0/3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VLAN20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4297019"/>
                  </a:ext>
                </a:extLst>
              </a:tr>
              <a:tr h="3001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S1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Fa0/4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VLAN30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9153950"/>
                  </a:ext>
                </a:extLst>
              </a:tr>
              <a:tr h="3001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S2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Fa0/1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TRUNK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4248104"/>
                  </a:ext>
                </a:extLst>
              </a:tr>
              <a:tr h="3001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S2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Fa0/2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VLAN10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0301404"/>
                  </a:ext>
                </a:extLst>
              </a:tr>
              <a:tr h="3001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S2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Fa0/3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VLAN20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1506791"/>
                  </a:ext>
                </a:extLst>
              </a:tr>
              <a:tr h="3001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S2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Fa0/4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VLAN30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4691293"/>
                  </a:ext>
                </a:extLst>
              </a:tr>
              <a:tr h="3001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PC11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NIC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10.1.1.11/24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378543"/>
                  </a:ext>
                </a:extLst>
              </a:tr>
              <a:tr h="3001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PC21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NIC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10.1.1.21/24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4772202"/>
                  </a:ext>
                </a:extLst>
              </a:tr>
              <a:tr h="3001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PC31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NIC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10.1.1.31/24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431865"/>
                  </a:ext>
                </a:extLst>
              </a:tr>
              <a:tr h="3001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PC12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NIC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10.1.1.12/24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1670810"/>
                  </a:ext>
                </a:extLst>
              </a:tr>
              <a:tr h="3001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PC22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NIC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10.1.1.22/24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9111918"/>
                  </a:ext>
                </a:extLst>
              </a:tr>
              <a:tr h="3001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PC32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NIC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10.1.1.32/24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66886712"/>
                  </a:ext>
                </a:extLst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659578" y="1647326"/>
            <a:ext cx="2993127" cy="442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1-2-2 </a:t>
            </a:r>
            <a:r>
              <a:rPr lang="zh-CN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设备接口信息表</a:t>
            </a:r>
            <a:endParaRPr lang="zh-CN" altLang="en-US" kern="100" dirty="0">
              <a:solidFill>
                <a:srgbClr val="333333"/>
              </a:solidFill>
              <a:latin typeface="仿宋" panose="02010609060101010101" pitchFamily="49" charset="-122"/>
              <a:ea typeface="仿宋" panose="02010609060101010101" pitchFamily="49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906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VLAN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59578" y="1091285"/>
            <a:ext cx="1160143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172855" y="21734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78696" y="1625233"/>
            <a:ext cx="53506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STEP 1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：交换机</a:t>
            </a: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S1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配置如下：</a:t>
            </a:r>
            <a:endParaRPr lang="zh-CN" altLang="zh-CN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创建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VLAN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Vlan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Vlan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20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  <a:tabLst>
                <a:tab pos="3609975" algn="l"/>
              </a:tabLst>
            </a:pP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Vlan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30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  <a:tabLst>
                <a:tab pos="3609975" algn="l"/>
              </a:tabLst>
            </a:pPr>
            <a:r>
              <a:rPr lang="en-US" altLang="zh-CN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配置中继端口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	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interface FastEthernet0/1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switchport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mode trunk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switchport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trunk native </a:t>
            </a: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vlan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switchport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trunk allowed </a:t>
            </a: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vlan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kern="0" dirty="0" smtClean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10,20</a:t>
            </a:r>
            <a:endParaRPr lang="zh-CN" altLang="zh-CN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09736" y="1653568"/>
            <a:ext cx="56512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端口加入</a:t>
            </a:r>
            <a:r>
              <a:rPr lang="en-US" altLang="zh-CN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VLAN</a:t>
            </a:r>
            <a:endParaRPr lang="zh-CN" altLang="zh-CN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interface FastEthernet0/2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switchport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mode access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switchport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access </a:t>
            </a: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vlan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interface FastEthernet0/3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switchport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mode access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switchport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access </a:t>
            </a: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vlan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20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interface FastEthernet0/4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533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switchport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mode access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switchport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access </a:t>
            </a:r>
            <a:r>
              <a:rPr lang="en-US" altLang="zh-CN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vlan</a:t>
            </a: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30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742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VLAN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59578" y="1091285"/>
            <a:ext cx="1160143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172855" y="21734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439415" y="1599116"/>
            <a:ext cx="6429375" cy="383181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等线" panose="02010600030101010101" pitchFamily="2" charset="-122"/>
                <a:cs typeface="宋体" panose="02010600030101010101" pitchFamily="2" charset="-122"/>
              </a:rPr>
              <a:t>STEP 3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ea typeface="仿宋" panose="02010609060101010101" pitchFamily="49" charset="-122"/>
                <a:cs typeface="宋体" panose="02010600030101010101" pitchFamily="2" charset="-122"/>
              </a:rPr>
              <a:t>：连通性测试</a:t>
            </a:r>
            <a:endParaRPr lang="zh-CN" altLang="zh-CN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等线" panose="02010600030101010101" pitchFamily="2" charset="-122"/>
                <a:cs typeface="宋体" panose="02010600030101010101" pitchFamily="2" charset="-122"/>
              </a:rPr>
              <a:t>#PC21</a:t>
            </a:r>
            <a:r>
              <a:rPr lang="zh-CN" altLang="zh-CN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ea typeface="仿宋" panose="02010609060101010101" pitchFamily="49" charset="-122"/>
                <a:cs typeface="宋体" panose="02010600030101010101" pitchFamily="2" charset="-122"/>
              </a:rPr>
              <a:t>分别与</a:t>
            </a:r>
            <a:r>
              <a:rPr lang="en-US" altLang="zh-CN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ea typeface="仿宋" panose="02010609060101010101" pitchFamily="49" charset="-122"/>
                <a:cs typeface="宋体" panose="02010600030101010101" pitchFamily="2" charset="-122"/>
              </a:rPr>
              <a:t>PC22</a:t>
            </a:r>
            <a:r>
              <a:rPr lang="zh-CN" altLang="zh-CN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ea typeface="仿宋" panose="02010609060101010101" pitchFamily="49" charset="-122"/>
                <a:cs typeface="宋体" panose="02010600030101010101" pitchFamily="2" charset="-122"/>
              </a:rPr>
              <a:t>和</a:t>
            </a:r>
            <a:r>
              <a:rPr lang="en-US" altLang="zh-CN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ea typeface="仿宋" panose="02010609060101010101" pitchFamily="49" charset="-122"/>
                <a:cs typeface="宋体" panose="02010600030101010101" pitchFamily="2" charset="-122"/>
              </a:rPr>
              <a:t>PC12</a:t>
            </a:r>
            <a:r>
              <a:rPr lang="zh-CN" altLang="zh-CN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ea typeface="仿宋" panose="02010609060101010101" pitchFamily="49" charset="-122"/>
                <a:cs typeface="宋体" panose="02010600030101010101" pitchFamily="2" charset="-122"/>
              </a:rPr>
              <a:t>做连通性测试。</a:t>
            </a:r>
            <a:endParaRPr lang="zh-CN" altLang="zh-CN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等线" panose="02010600030101010101" pitchFamily="2" charset="-122"/>
                <a:cs typeface="宋体" panose="02010600030101010101" pitchFamily="2" charset="-122"/>
              </a:rPr>
              <a:t>C:\&gt;ping 10.1.1.22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等线" panose="02010600030101010101" pitchFamily="2" charset="-122"/>
                <a:cs typeface="宋体" panose="02010600030101010101" pitchFamily="2" charset="-122"/>
              </a:rPr>
              <a:t>Reply from 10.1.1.22: bytes=32 time&lt;1ms TTL=128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等线" panose="02010600030101010101" pitchFamily="2" charset="-122"/>
                <a:cs typeface="宋体" panose="02010600030101010101" pitchFamily="2" charset="-122"/>
              </a:rPr>
              <a:t>C:\&gt;ping 10.1.1.12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等线" panose="02010600030101010101" pitchFamily="2" charset="-122"/>
                <a:cs typeface="宋体" panose="02010600030101010101" pitchFamily="2" charset="-122"/>
              </a:rPr>
              <a:t>Request timed out.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等线" panose="02010600030101010101" pitchFamily="2" charset="-122"/>
                <a:cs typeface="宋体" panose="02010600030101010101" pitchFamily="2" charset="-122"/>
              </a:rPr>
              <a:t>#</a:t>
            </a:r>
            <a:r>
              <a:rPr lang="en-US" altLang="zh-CN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等线" panose="02010600030101010101" pitchFamily="2" charset="-122"/>
                <a:cs typeface="宋体" panose="02010600030101010101" pitchFamily="2" charset="-122"/>
              </a:rPr>
              <a:t>PC31</a:t>
            </a:r>
            <a:r>
              <a:rPr lang="zh-CN" altLang="zh-CN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ea typeface="仿宋" panose="02010609060101010101" pitchFamily="49" charset="-122"/>
                <a:cs typeface="宋体" panose="02010600030101010101" pitchFamily="2" charset="-122"/>
              </a:rPr>
              <a:t>与</a:t>
            </a:r>
            <a:r>
              <a:rPr lang="en-US" altLang="zh-CN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ea typeface="仿宋" panose="02010609060101010101" pitchFamily="49" charset="-122"/>
                <a:cs typeface="宋体" panose="02010600030101010101" pitchFamily="2" charset="-122"/>
              </a:rPr>
              <a:t>PC32</a:t>
            </a:r>
            <a:r>
              <a:rPr lang="zh-CN" altLang="zh-CN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ea typeface="仿宋" panose="02010609060101010101" pitchFamily="49" charset="-122"/>
                <a:cs typeface="宋体" panose="02010600030101010101" pitchFamily="2" charset="-122"/>
              </a:rPr>
              <a:t>做连通性测试</a:t>
            </a:r>
            <a:endParaRPr lang="zh-CN" altLang="zh-CN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等线" panose="02010600030101010101" pitchFamily="2" charset="-122"/>
                <a:cs typeface="宋体" panose="02010600030101010101" pitchFamily="2" charset="-122"/>
              </a:rPr>
              <a:t>C:\&gt;ping 10.1.1.32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等线" panose="02010600030101010101" pitchFamily="2" charset="-122"/>
                <a:cs typeface="宋体" panose="02010600030101010101" pitchFamily="2" charset="-122"/>
              </a:rPr>
              <a:t>Request timed out.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44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 STP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172855" y="21734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9401" y="1211525"/>
            <a:ext cx="661141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设备名称与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地址已经正确配置。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强制配置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是根桥。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通过修改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fa0/1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端口的开销，设定开销为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1000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，使之成为阻塞端口。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查看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生成树的信息。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11535" y="1452004"/>
            <a:ext cx="169353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9876593"/>
              </p:ext>
            </p:extLst>
          </p:nvPr>
        </p:nvGraphicFramePr>
        <p:xfrm>
          <a:off x="7511535" y="1452005"/>
          <a:ext cx="4467428" cy="330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6" name="Visio" r:id="rId4" imgW="2419439" imgH="1790680" progId="Visio.Drawing.15">
                  <p:embed/>
                </p:oleObj>
              </mc:Choice>
              <mc:Fallback>
                <p:oleObj name="Visio" r:id="rId4" imgW="2419439" imgH="179068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1535" y="1452005"/>
                        <a:ext cx="4467428" cy="3306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510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 STP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172855" y="21734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9401" y="1211525"/>
            <a:ext cx="1136089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11535" y="1452004"/>
            <a:ext cx="169353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69407"/>
              </p:ext>
            </p:extLst>
          </p:nvPr>
        </p:nvGraphicFramePr>
        <p:xfrm>
          <a:off x="657855" y="2245817"/>
          <a:ext cx="9378721" cy="22121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5287">
                  <a:extLst>
                    <a:ext uri="{9D8B030D-6E8A-4147-A177-3AD203B41FA5}">
                      <a16:colId xmlns:a16="http://schemas.microsoft.com/office/drawing/2014/main" val="3874320077"/>
                    </a:ext>
                  </a:extLst>
                </a:gridCol>
                <a:gridCol w="2353724">
                  <a:extLst>
                    <a:ext uri="{9D8B030D-6E8A-4147-A177-3AD203B41FA5}">
                      <a16:colId xmlns:a16="http://schemas.microsoft.com/office/drawing/2014/main" val="2979944960"/>
                    </a:ext>
                  </a:extLst>
                </a:gridCol>
                <a:gridCol w="2354855">
                  <a:extLst>
                    <a:ext uri="{9D8B030D-6E8A-4147-A177-3AD203B41FA5}">
                      <a16:colId xmlns:a16="http://schemas.microsoft.com/office/drawing/2014/main" val="3078094619"/>
                    </a:ext>
                  </a:extLst>
                </a:gridCol>
                <a:gridCol w="2354855">
                  <a:extLst>
                    <a:ext uri="{9D8B030D-6E8A-4147-A177-3AD203B41FA5}">
                      <a16:colId xmlns:a16="http://schemas.microsoft.com/office/drawing/2014/main" val="1119635994"/>
                    </a:ext>
                  </a:extLst>
                </a:gridCol>
              </a:tblGrid>
              <a:tr h="54802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设备名称</a:t>
                      </a:r>
                      <a:endParaRPr lang="zh-CN" sz="16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接口</a:t>
                      </a:r>
                      <a:endParaRPr lang="zh-CN" sz="16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设备名称</a:t>
                      </a:r>
                      <a:endParaRPr lang="zh-CN" sz="16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接口</a:t>
                      </a:r>
                      <a:endParaRPr lang="zh-CN" sz="16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981949"/>
                  </a:ext>
                </a:extLst>
              </a:tr>
              <a:tr h="55472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S1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Fa0/1</a:t>
                      </a:r>
                      <a:endParaRPr lang="zh-CN" sz="16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S2</a:t>
                      </a:r>
                      <a:endParaRPr lang="zh-CN" sz="16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Fa0/1</a:t>
                      </a:r>
                      <a:endParaRPr lang="zh-CN" sz="16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9196171"/>
                  </a:ext>
                </a:extLst>
              </a:tr>
              <a:tr h="55472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S1</a:t>
                      </a:r>
                      <a:endParaRPr lang="zh-CN" sz="16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Fa0/2</a:t>
                      </a:r>
                      <a:endParaRPr lang="zh-CN" sz="16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S3</a:t>
                      </a:r>
                      <a:endParaRPr lang="zh-CN" sz="16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Fa0/2</a:t>
                      </a:r>
                      <a:endParaRPr lang="zh-CN" sz="16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5792235"/>
                  </a:ext>
                </a:extLst>
              </a:tr>
              <a:tr h="55472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S2</a:t>
                      </a:r>
                      <a:endParaRPr lang="zh-CN" sz="16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Fa0/3</a:t>
                      </a:r>
                      <a:endParaRPr lang="zh-CN" sz="16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S3</a:t>
                      </a:r>
                      <a:endParaRPr lang="zh-CN" sz="16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Fa0/3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6339195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57855" y="1885859"/>
            <a:ext cx="294588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1-2-3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设备接口连接表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20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 STP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172855" y="21734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9401" y="1211525"/>
            <a:ext cx="1136089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11535" y="1452004"/>
            <a:ext cx="169353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85860" y="2173445"/>
            <a:ext cx="6434613" cy="2155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等线" panose="02010600030101010101" pitchFamily="2" charset="-122"/>
                <a:cs typeface="Arial" panose="020B0604020202020204" pitchFamily="34" charset="0"/>
              </a:rPr>
              <a:t>STEP 1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：交换机</a:t>
            </a: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S1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配置。</a:t>
            </a:r>
            <a:endParaRPr lang="zh-CN" altLang="zh-CN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等线" panose="02010600030101010101" pitchFamily="2" charset="-122"/>
                <a:cs typeface="Arial" panose="020B0604020202020204" pitchFamily="34" charset="0"/>
              </a:rPr>
              <a:t>spanning-tree </a:t>
            </a:r>
            <a:r>
              <a:rPr lang="en-US" altLang="zh-CN" kern="100" dirty="0" err="1">
                <a:solidFill>
                  <a:srgbClr val="333333"/>
                </a:solidFill>
                <a:latin typeface="仿宋" panose="02010609060101010101" pitchFamily="49" charset="-122"/>
                <a:ea typeface="等线" panose="02010600030101010101" pitchFamily="2" charset="-122"/>
                <a:cs typeface="Arial" panose="020B0604020202020204" pitchFamily="34" charset="0"/>
              </a:rPr>
              <a:t>vlan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等线" panose="02010600030101010101" pitchFamily="2" charset="-122"/>
                <a:cs typeface="Arial" panose="020B0604020202020204" pitchFamily="34" charset="0"/>
              </a:rPr>
              <a:t> 1 root primary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等线" panose="02010600030101010101" pitchFamily="2" charset="-122"/>
                <a:cs typeface="Arial" panose="020B0604020202020204" pitchFamily="34" charset="0"/>
              </a:rPr>
              <a:t>STEP 2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：交换机</a:t>
            </a: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S2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ea typeface="仿宋" panose="02010609060101010101" pitchFamily="49" charset="-122"/>
                <a:cs typeface="Arial" panose="020B0604020202020204" pitchFamily="34" charset="0"/>
              </a:rPr>
              <a:t>配置。</a:t>
            </a:r>
            <a:endParaRPr lang="zh-CN" altLang="zh-CN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等线" panose="02010600030101010101" pitchFamily="2" charset="-122"/>
                <a:cs typeface="Arial" panose="020B0604020202020204" pitchFamily="34" charset="0"/>
              </a:rPr>
              <a:t>interface FastEthernet0/1</a:t>
            </a:r>
            <a:endParaRPr lang="zh-CN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等线" panose="02010600030101010101" pitchFamily="2" charset="-122"/>
                <a:cs typeface="Arial" panose="020B0604020202020204" pitchFamily="34" charset="0"/>
              </a:rPr>
              <a:t>spanning-tree </a:t>
            </a:r>
            <a:r>
              <a:rPr lang="en-US" altLang="zh-CN" kern="100" dirty="0" err="1">
                <a:solidFill>
                  <a:srgbClr val="333333"/>
                </a:solidFill>
                <a:latin typeface="仿宋" panose="02010609060101010101" pitchFamily="49" charset="-122"/>
                <a:ea typeface="等线" panose="02010600030101010101" pitchFamily="2" charset="-122"/>
                <a:cs typeface="Arial" panose="020B0604020202020204" pitchFamily="34" charset="0"/>
              </a:rPr>
              <a:t>vlan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等线" panose="02010600030101010101" pitchFamily="2" charset="-122"/>
                <a:cs typeface="Arial" panose="020B0604020202020204" pitchFamily="34" charset="0"/>
              </a:rPr>
              <a:t> 1 cost 1000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519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 STP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172855" y="21734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9401" y="1211525"/>
            <a:ext cx="1136089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11535" y="1452004"/>
            <a:ext cx="169353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198935" y="1911727"/>
            <a:ext cx="889776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STEP 3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：测试信息</a:t>
            </a:r>
            <a:endParaRPr lang="zh-CN" altLang="zh-CN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#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查看根桥信息</a:t>
            </a:r>
            <a:endParaRPr lang="zh-CN" altLang="zh-CN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S1#show spanning-tree </a:t>
            </a:r>
            <a:r>
              <a:rPr lang="en-US" altLang="zh-CN" kern="100" dirty="0" err="1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vlan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 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Root ID Priority 24577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Address 0050.0F59.D9EE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This bridge is the root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#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查看</a:t>
            </a: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S2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的根端口和阻塞端口</a:t>
            </a:r>
            <a:endParaRPr lang="zh-CN" altLang="zh-CN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S2#show spanning-tree </a:t>
            </a:r>
            <a:r>
              <a:rPr lang="en-US" altLang="zh-CN" kern="100" dirty="0" err="1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vlan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 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Interface Role  </a:t>
            </a:r>
            <a:r>
              <a:rPr lang="en-US" altLang="zh-CN" kern="100" dirty="0" err="1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Sts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     Cost    </a:t>
            </a:r>
            <a:r>
              <a:rPr lang="en-US" altLang="zh-CN" kern="100" dirty="0" err="1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Prio.Nbr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   Type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Fa0/1     </a:t>
            </a:r>
            <a:r>
              <a:rPr lang="en-US" altLang="zh-CN" kern="100" dirty="0" err="1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Altn</a:t>
            </a: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   BLK   1000     128.1       P2p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Fa0/3     Root  FWD      19     128.3       P2p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08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4" y="3899765"/>
            <a:ext cx="9524872" cy="120576"/>
            <a:chOff x="-2370516" y="2370784"/>
            <a:chExt cx="6773985" cy="85752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 flipV="1">
              <a:off x="-2370516" y="2370784"/>
              <a:ext cx="6773985" cy="325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340">
                <a:defRPr/>
              </a:pPr>
              <a:endParaRPr lang="en-US" sz="2670" dirty="0"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340">
                <a:defRPr/>
              </a:pPr>
              <a:endParaRPr lang="en-US" sz="2670" dirty="0"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MH_Entry_1"/>
          <p:cNvSpPr/>
          <p:nvPr>
            <p:custDataLst>
              <p:tags r:id="rId1"/>
            </p:custDataLst>
          </p:nvPr>
        </p:nvSpPr>
        <p:spPr>
          <a:xfrm>
            <a:off x="566239" y="2913200"/>
            <a:ext cx="9169736" cy="7386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en-US" altLang="zh-CN" sz="4800" b="1" spc="16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1.2 </a:t>
            </a:r>
            <a:r>
              <a:rPr lang="zh-CN" altLang="zh-CN" sz="4800" b="1" spc="16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以太网交换机的</a:t>
            </a:r>
            <a:r>
              <a:rPr lang="en-US" altLang="zh-CN" sz="4800" b="1" spc="16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VLAN</a:t>
            </a:r>
            <a:r>
              <a:rPr lang="zh-CN" altLang="zh-CN" sz="4800" b="1" spc="16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4800" b="1" spc="16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 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交换机端口安全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172855" y="21734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11535" y="1452004"/>
            <a:ext cx="169353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00830" y="971045"/>
            <a:ext cx="1082159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交换机</a:t>
            </a:r>
            <a:r>
              <a:rPr lang="zh-CN" altLang="zh-CN" sz="1600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端口安全配置一般有四个步骤：</a:t>
            </a:r>
            <a:endParaRPr lang="zh-CN" altLang="zh-CN" sz="1600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第一步：端口配置为访问模式；</a:t>
            </a:r>
            <a:endParaRPr lang="zh-CN" altLang="zh-CN" sz="1600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 err="1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switchport</a:t>
            </a: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 mode access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第二步：开启端口安全配置模式；</a:t>
            </a:r>
            <a:endParaRPr lang="zh-CN" altLang="zh-CN" sz="1600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 err="1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switchport</a:t>
            </a: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 port-security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第三步：设定端口安全配置具体内容。例如，最大连接地址数为</a:t>
            </a:r>
            <a:r>
              <a:rPr lang="en-US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个；</a:t>
            </a:r>
            <a:endParaRPr lang="zh-CN" altLang="zh-CN" sz="1600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 err="1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switchport</a:t>
            </a: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 port-security maximum 2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第四步：设定违反端口安全规则处理策略。例如，违反规则时端口为保护模式。</a:t>
            </a:r>
            <a:endParaRPr lang="zh-CN" altLang="zh-CN" sz="1600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 err="1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switchport</a:t>
            </a:r>
            <a:r>
              <a:rPr lang="en-US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 port-security violation protect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2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设定为保护端口（</a:t>
            </a:r>
            <a:r>
              <a:rPr lang="en-US" altLang="zh-CN" sz="12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protect</a:t>
            </a:r>
            <a:r>
              <a:rPr lang="zh-CN" altLang="zh-CN" sz="12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）时，丢弃未允许的</a:t>
            </a:r>
            <a:r>
              <a:rPr lang="en-US" altLang="zh-CN" sz="12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MAC</a:t>
            </a:r>
            <a:r>
              <a:rPr lang="zh-CN" altLang="zh-CN" sz="12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地址流量，但不会创建日志消息。违反规则处理除了保护模式以外，还有限制模式（</a:t>
            </a:r>
            <a:r>
              <a:rPr lang="en-US" altLang="zh-CN" sz="12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restrict</a:t>
            </a:r>
            <a:r>
              <a:rPr lang="zh-CN" altLang="zh-CN" sz="12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）和关闭模式（</a:t>
            </a:r>
            <a:r>
              <a:rPr lang="en-US" altLang="zh-CN" sz="12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shutdown</a:t>
            </a:r>
            <a:r>
              <a:rPr lang="zh-CN" altLang="zh-CN" sz="12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），前者丢弃未允许的</a:t>
            </a:r>
            <a:r>
              <a:rPr lang="en-US" altLang="zh-CN" sz="12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MAC</a:t>
            </a:r>
            <a:r>
              <a:rPr lang="zh-CN" altLang="zh-CN" sz="12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地址流量，创建日志消息并发送</a:t>
            </a:r>
            <a:r>
              <a:rPr lang="en-US" altLang="zh-CN" sz="12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SNMP Trap</a:t>
            </a:r>
            <a:r>
              <a:rPr lang="zh-CN" altLang="zh-CN" sz="12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消息；后者是默认选项，将端口置于</a:t>
            </a:r>
            <a:r>
              <a:rPr lang="en-US" altLang="zh-CN" sz="12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err-disabled</a:t>
            </a:r>
            <a:r>
              <a:rPr lang="zh-CN" altLang="zh-CN" sz="12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状态，创建日志消息并发送</a:t>
            </a:r>
            <a:r>
              <a:rPr lang="en-US" altLang="zh-CN" sz="12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SNMP Trap</a:t>
            </a:r>
            <a:r>
              <a:rPr lang="zh-CN" altLang="zh-CN" sz="12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消息，需要手动恢复该端口。具体实现通过下列案例进一步掌握。</a:t>
            </a:r>
            <a:endParaRPr lang="zh-CN" altLang="zh-CN" sz="1200" b="1" kern="1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96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 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交换机端口安全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172855" y="21734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11535" y="1452004"/>
            <a:ext cx="169353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39338" y="971045"/>
            <a:ext cx="6429375" cy="30008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lang="zh-CN" altLang="zh-CN" b="1" kern="1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1-2-4</a:t>
            </a:r>
            <a:r>
              <a:rPr lang="zh-CN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1-2-4</a:t>
            </a:r>
            <a:r>
              <a:rPr lang="zh-CN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1-2-5</a:t>
            </a:r>
            <a:r>
              <a:rPr lang="zh-CN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，请完成以下要求的配置。</a:t>
            </a:r>
            <a:endParaRPr lang="zh-CN" altLang="zh-CN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设备名称与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地址已经正确配置。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交换机连接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的端口配置安全策略，设定若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MAC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地址数超过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个时，丢弃未允许的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MAC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地址流量，但不会创建日志消息。。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查看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与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PC3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的连通性。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150815" y="1812725"/>
            <a:ext cx="1647111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6095275"/>
              </p:ext>
            </p:extLst>
          </p:nvPr>
        </p:nvGraphicFramePr>
        <p:xfrm>
          <a:off x="7150815" y="1812726"/>
          <a:ext cx="5279412" cy="2344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6" name="Visio" r:id="rId4" imgW="4524153" imgH="2009677" progId="Visio.Drawing.15">
                  <p:embed/>
                </p:oleObj>
              </mc:Choice>
              <mc:Fallback>
                <p:oleObj name="Visio" r:id="rId4" imgW="4524153" imgH="2009677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0815" y="1812726"/>
                        <a:ext cx="5279412" cy="23446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557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 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交换机端口安全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172855" y="21734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11535" y="1452004"/>
            <a:ext cx="169353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39338" y="971045"/>
            <a:ext cx="1100023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lang="zh-CN" altLang="zh-CN" b="1" kern="1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1-2-4</a:t>
            </a:r>
            <a:r>
              <a:rPr lang="zh-CN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1-2-4</a:t>
            </a:r>
            <a:r>
              <a:rPr lang="zh-CN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1-2-5</a:t>
            </a:r>
            <a:r>
              <a:rPr lang="zh-CN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150815" y="1812725"/>
            <a:ext cx="1647111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340856"/>
              </p:ext>
            </p:extLst>
          </p:nvPr>
        </p:nvGraphicFramePr>
        <p:xfrm>
          <a:off x="686544" y="1887498"/>
          <a:ext cx="9289910" cy="17153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93362">
                  <a:extLst>
                    <a:ext uri="{9D8B030D-6E8A-4147-A177-3AD203B41FA5}">
                      <a16:colId xmlns:a16="http://schemas.microsoft.com/office/drawing/2014/main" val="1092919828"/>
                    </a:ext>
                  </a:extLst>
                </a:gridCol>
                <a:gridCol w="2331436">
                  <a:extLst>
                    <a:ext uri="{9D8B030D-6E8A-4147-A177-3AD203B41FA5}">
                      <a16:colId xmlns:a16="http://schemas.microsoft.com/office/drawing/2014/main" val="3322053173"/>
                    </a:ext>
                  </a:extLst>
                </a:gridCol>
                <a:gridCol w="2332556">
                  <a:extLst>
                    <a:ext uri="{9D8B030D-6E8A-4147-A177-3AD203B41FA5}">
                      <a16:colId xmlns:a16="http://schemas.microsoft.com/office/drawing/2014/main" val="3765147015"/>
                    </a:ext>
                  </a:extLst>
                </a:gridCol>
                <a:gridCol w="2332556">
                  <a:extLst>
                    <a:ext uri="{9D8B030D-6E8A-4147-A177-3AD203B41FA5}">
                      <a16:colId xmlns:a16="http://schemas.microsoft.com/office/drawing/2014/main" val="920301344"/>
                    </a:ext>
                  </a:extLst>
                </a:gridCol>
              </a:tblGrid>
              <a:tr h="4249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0670528"/>
                  </a:ext>
                </a:extLst>
              </a:tr>
              <a:tr h="4301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0128042"/>
                  </a:ext>
                </a:extLst>
              </a:tr>
              <a:tr h="4301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Fa0/2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PC2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1483558"/>
                  </a:ext>
                </a:extLst>
              </a:tr>
              <a:tr h="4301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S2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Fa0/1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PC3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6052189"/>
                  </a:ext>
                </a:extLst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752183"/>
              </p:ext>
            </p:extLst>
          </p:nvPr>
        </p:nvGraphicFramePr>
        <p:xfrm>
          <a:off x="686544" y="4011484"/>
          <a:ext cx="9289911" cy="17691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93363">
                  <a:extLst>
                    <a:ext uri="{9D8B030D-6E8A-4147-A177-3AD203B41FA5}">
                      <a16:colId xmlns:a16="http://schemas.microsoft.com/office/drawing/2014/main" val="3375508340"/>
                    </a:ext>
                  </a:extLst>
                </a:gridCol>
                <a:gridCol w="2331436">
                  <a:extLst>
                    <a:ext uri="{9D8B030D-6E8A-4147-A177-3AD203B41FA5}">
                      <a16:colId xmlns:a16="http://schemas.microsoft.com/office/drawing/2014/main" val="3726324246"/>
                    </a:ext>
                  </a:extLst>
                </a:gridCol>
                <a:gridCol w="2332556">
                  <a:extLst>
                    <a:ext uri="{9D8B030D-6E8A-4147-A177-3AD203B41FA5}">
                      <a16:colId xmlns:a16="http://schemas.microsoft.com/office/drawing/2014/main" val="417759292"/>
                    </a:ext>
                  </a:extLst>
                </a:gridCol>
                <a:gridCol w="2332556">
                  <a:extLst>
                    <a:ext uri="{9D8B030D-6E8A-4147-A177-3AD203B41FA5}">
                      <a16:colId xmlns:a16="http://schemas.microsoft.com/office/drawing/2014/main" val="983448353"/>
                    </a:ext>
                  </a:extLst>
                </a:gridCol>
              </a:tblGrid>
              <a:tr h="4382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IP</a:t>
                      </a: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地址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网关地址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0280095"/>
                  </a:ext>
                </a:extLst>
              </a:tr>
              <a:tr h="4436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NIC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192.168.1.1/24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 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8208241"/>
                  </a:ext>
                </a:extLst>
              </a:tr>
              <a:tr h="4436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PC2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NIC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192.168.1.2/24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 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3067894"/>
                  </a:ext>
                </a:extLst>
              </a:tr>
              <a:tr h="4436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PC3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NIC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192.168.1.3/24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147432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259055" y="1474863"/>
            <a:ext cx="23391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ts val="0"/>
              </a:spcBef>
            </a:pPr>
            <a:r>
              <a:rPr lang="zh-CN" altLang="zh-CN" sz="16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lang="en-US" altLang="zh-CN" sz="16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1-2-4</a:t>
            </a:r>
            <a:r>
              <a:rPr lang="zh-CN" altLang="en-US" sz="16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设备接口连接表</a:t>
            </a:r>
          </a:p>
        </p:txBody>
      </p:sp>
      <p:sp>
        <p:nvSpPr>
          <p:cNvPr id="10" name="矩形 9"/>
          <p:cNvSpPr/>
          <p:nvPr/>
        </p:nvSpPr>
        <p:spPr>
          <a:xfrm>
            <a:off x="1259055" y="3602861"/>
            <a:ext cx="295150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ts val="0"/>
              </a:spcBef>
            </a:pPr>
            <a:r>
              <a:rPr lang="zh-CN" altLang="en-US" sz="16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lang="en-US" altLang="zh-CN" sz="16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1-2-5</a:t>
            </a:r>
            <a:r>
              <a:rPr lang="zh-CN" altLang="en-US" sz="16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设备地址表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5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 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交换机端口安全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172855" y="21734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11535" y="1452004"/>
            <a:ext cx="169353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39338" y="971045"/>
            <a:ext cx="1100023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lang="zh-CN" altLang="zh-CN" b="1" kern="1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1-2-4</a:t>
            </a:r>
            <a:r>
              <a:rPr lang="zh-CN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1-2-4</a:t>
            </a:r>
            <a:r>
              <a:rPr lang="zh-CN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1-2-5</a:t>
            </a:r>
            <a:r>
              <a:rPr lang="zh-CN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150815" y="1812725"/>
            <a:ext cx="1647111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21440" y="1456420"/>
            <a:ext cx="859369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1</a:t>
            </a:r>
            <a:r>
              <a:rPr lang="zh-CN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：交换机</a:t>
            </a:r>
            <a:r>
              <a:rPr lang="en-US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S2</a:t>
            </a:r>
            <a:r>
              <a:rPr lang="zh-CN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配置信息</a:t>
            </a:r>
            <a:endParaRPr lang="zh-CN" altLang="zh-CN" sz="1600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interface FastEthernet0/24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mode access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port-security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port-security maximum 2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port-security violation protect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STEP 2</a:t>
            </a:r>
            <a:r>
              <a:rPr lang="zh-CN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：测试</a:t>
            </a:r>
            <a:endParaRPr lang="zh-CN" altLang="zh-CN" sz="1600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#PC1</a:t>
            </a:r>
            <a:r>
              <a:rPr lang="zh-CN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与</a:t>
            </a:r>
            <a:r>
              <a:rPr lang="en-US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PC3</a:t>
            </a:r>
            <a:r>
              <a:rPr lang="zh-CN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的连通性测试</a:t>
            </a:r>
            <a:endParaRPr lang="zh-CN" altLang="zh-CN" sz="1600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C:\&gt;ping 192.168.1.3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Reply from 192.168.1.3: bytes=32 time&lt;1ms TTL=128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#PC2</a:t>
            </a:r>
            <a:r>
              <a:rPr lang="zh-CN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与</a:t>
            </a:r>
            <a:r>
              <a:rPr lang="en-US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PC3</a:t>
            </a:r>
            <a:r>
              <a:rPr lang="zh-CN" altLang="zh-CN" sz="1600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的连通性测试</a:t>
            </a:r>
            <a:endParaRPr lang="zh-CN" altLang="zh-CN" sz="1600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C:\&gt;ping 192.168.1.3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5334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Request timed out.</a:t>
            </a:r>
            <a:endParaRPr lang="zh-CN" altLang="zh-CN" sz="16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63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8. 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典型案例分析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172855" y="21734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11535" y="1452004"/>
            <a:ext cx="169353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150815" y="1812725"/>
            <a:ext cx="1647111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379295" y="1077169"/>
            <a:ext cx="1010015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【案例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】在以太网交换机中，一个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可以看作什么？（ 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）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A.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冲突域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B.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广播域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C.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管理域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D.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自治域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解析】广播域和冲突域的区别主要包含概念不同。广播域，指的是所有接收广播信息的节点，冲突域，指的是同一物理段中的节点。协议不同，广播域，采用数据链路层协议，冲突域，采用物理层协议。网段不同，广播域，可以跨网段，冲突域，在同一个网段中。管理域、自治域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没有关系。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【答案】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88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8. 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典型案例分析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172855" y="21734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11535" y="1452004"/>
            <a:ext cx="169353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150815" y="1812725"/>
            <a:ext cx="1647111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57855" y="1151405"/>
            <a:ext cx="10520999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【案例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】在以太网交换机中，下列哪些项是交换机划分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的优点？（ 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）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A.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控制网络的广播风暴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B.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确保网络的安全性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C.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简化网络管理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D.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提升网络速度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【解析】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的主要优点有：首先，限制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⼴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播域。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⼴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播域被限制在一个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内，提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⾼⽹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络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的处理能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⼒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。其次，增强局域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⽹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的安全性。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的优势在于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内部的广播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和单播流量不会被转发到其它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中，从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⽽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有助于控制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网络流量、减少设备投资、简化网络管理、提高网络的安全性。第三，灵活构建虚拟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⼯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作组。用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可以划分不同的用户到不同的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⼯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作组，同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一工作组的用户也不必局限于某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⼀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固定的物理范围，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网络构建和维护更方便灵活。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【答案】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ABC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65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8. 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典型案例分析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172855" y="217344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11535" y="1452004"/>
            <a:ext cx="169353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150815" y="1812725"/>
            <a:ext cx="1647111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03041" y="1452004"/>
            <a:ext cx="117234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【案例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3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】在以太网交换机中，基于端口安全开启配置命令</a:t>
            </a:r>
            <a:r>
              <a:rPr lang="en-US" altLang="zh-CN" b="1" kern="1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port-security maximum 8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，表示当前端口最多允许学习多少个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MAC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信息？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4953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A.7           B.8            C.9            D.10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【解析】</a:t>
            </a:r>
            <a:r>
              <a:rPr lang="en-US" altLang="zh-CN" kern="100" dirty="0" err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switchport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 port-security maximum value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表示允许的安全地址个数，范围是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1-128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，缺省是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128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【答案】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B</a:t>
            </a:r>
            <a:endParaRPr lang="zh-CN" altLang="zh-CN" sz="18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27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63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2723" b="-58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58440" y="1527810"/>
            <a:ext cx="10101580" cy="175133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810547" y="1766551"/>
            <a:ext cx="8595492" cy="12306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8000" kern="5000" dirty="0">
                <a:solidFill>
                  <a:schemeClr val="accent2">
                    <a:lumMod val="40000"/>
                    <a:lumOff val="6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Arial" panose="020B0604020202020204" pitchFamily="34" charset="0"/>
              </a:rPr>
              <a:t>感谢聆听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33900"/>
            <a:ext cx="3948938" cy="49212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rPr>
              <a:t>学习目标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556600" y="148144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8" name="五边形 2"/>
          <p:cNvSpPr>
            <a:spLocks noChangeArrowheads="1"/>
          </p:cNvSpPr>
          <p:nvPr/>
        </p:nvSpPr>
        <p:spPr bwMode="auto">
          <a:xfrm>
            <a:off x="3556600" y="214755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9" name="五边形 2"/>
          <p:cNvSpPr>
            <a:spLocks noChangeArrowheads="1"/>
          </p:cNvSpPr>
          <p:nvPr/>
        </p:nvSpPr>
        <p:spPr bwMode="auto">
          <a:xfrm>
            <a:off x="3556600" y="281367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" name="五边形 2"/>
          <p:cNvSpPr>
            <a:spLocks noChangeArrowheads="1"/>
          </p:cNvSpPr>
          <p:nvPr/>
        </p:nvSpPr>
        <p:spPr bwMode="auto">
          <a:xfrm>
            <a:off x="3556600" y="418146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" name="五边形 2"/>
          <p:cNvSpPr>
            <a:spLocks noChangeArrowheads="1"/>
          </p:cNvSpPr>
          <p:nvPr/>
        </p:nvSpPr>
        <p:spPr bwMode="auto">
          <a:xfrm>
            <a:off x="3556600" y="349756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204935" y="1391885"/>
            <a:ext cx="4582105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lvl="0" indent="-266700"/>
            <a:r>
              <a:rPr lang="zh-CN" altLang="zh-CN" dirty="0"/>
              <a:t>理解</a:t>
            </a:r>
            <a:r>
              <a:rPr lang="en-US" altLang="zh-CN" dirty="0"/>
              <a:t>VLAN</a:t>
            </a:r>
            <a:r>
              <a:rPr lang="zh-CN" altLang="zh-CN" dirty="0"/>
              <a:t>的作用与含义</a:t>
            </a:r>
            <a:r>
              <a:rPr lang="zh-CN" altLang="zh-CN" sz="2000" kern="100" dirty="0" smtClean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sz="2000" b="0" dirty="0"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04935" y="2090405"/>
            <a:ext cx="431546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熟练掌握</a:t>
            </a:r>
            <a:r>
              <a:rPr lang="en-US" altLang="zh-CN" dirty="0"/>
              <a:t>VLAN</a:t>
            </a:r>
            <a:r>
              <a:rPr lang="zh-CN" altLang="zh-CN" dirty="0"/>
              <a:t>划分策略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04936" y="2766045"/>
            <a:ext cx="396792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掌握</a:t>
            </a:r>
            <a:r>
              <a:rPr lang="en-US" altLang="zh-CN" dirty="0"/>
              <a:t>STP</a:t>
            </a:r>
            <a:r>
              <a:rPr lang="zh-CN" altLang="zh-CN" dirty="0"/>
              <a:t>协议及配置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04935" y="3441685"/>
            <a:ext cx="508000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掌握交换机端口安全配置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4935" y="4150980"/>
            <a:ext cx="508000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lvl="0" indent="-266700"/>
            <a:r>
              <a:rPr lang="zh-CN" altLang="zh-CN" dirty="0"/>
              <a:t>熟练掌握中继技术及其配置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17" name="五边形 2"/>
          <p:cNvSpPr>
            <a:spLocks noChangeArrowheads="1"/>
          </p:cNvSpPr>
          <p:nvPr/>
        </p:nvSpPr>
        <p:spPr bwMode="auto">
          <a:xfrm>
            <a:off x="3556600" y="4846434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204935" y="4790554"/>
            <a:ext cx="508000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熟练掌握链路聚合配置技术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3543615" y="416069"/>
            <a:ext cx="5229702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以太网交换机的基本</a:t>
            </a:r>
            <a:r>
              <a:rPr lang="zh-CN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</a:t>
            </a:r>
            <a:endParaRPr lang="zh-CN" altLang="zh-CN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8" name="Picture 4" descr="https://www.lonlian.com/upload/201904/15555723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822363"/>
            <a:ext cx="432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554305" y="850805"/>
            <a:ext cx="6343029" cy="5428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以太网交换机是二层的设备，可以隔离冲突域。以太网交换机的基本操作主要有五种。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获取（学习）：当交换机从某个接口收到数据帧，交换机会读取帧的源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MAC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地址，并在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MAC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表中填入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MAC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地址及其对应的端口。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过期：获取的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MAC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表条目具有时间戳，时间戳的作用是从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MAC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表中删除旧条目。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泛洪：如果目的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MAC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地址不在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MAC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表中，交换机会将数据帧发送到除接收端口以外的所有其他端口。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选择性转发：如果目的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MAC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MAC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表中，交换机会将数据帧转发到相应的端口。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过滤：交换机根据安全设置，对拒绝的数据帧或损坏的数据帧不进行转发，这个过程称为过滤。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3314" name="Picture 2" descr="https://www.51wendang.com/pic/389db9312c61453e163d4503/9-810-jpg_6-1080-0-0-108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695" y="1640914"/>
            <a:ext cx="5131520" cy="38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413170"/>
            <a:ext cx="3948938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zh-CN" b="1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以太网交换机数据帧的转发</a:t>
            </a:r>
            <a:r>
              <a:rPr lang="zh-CN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方式</a:t>
            </a:r>
            <a:endParaRPr lang="zh-CN" altLang="zh-CN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407335" y="1512124"/>
            <a:ext cx="16533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57856" y="910925"/>
            <a:ext cx="57715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以太网交换机最重要的功能就是进行数据帧转发，不同的交换机有不同的转发方式，主要有三种转发方式。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直接转发（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cut-through switching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）</a:t>
            </a:r>
            <a:r>
              <a:rPr lang="zh-CN" altLang="zh-CN" kern="100" dirty="0" smtClean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kern="100" dirty="0" smtClean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  <a:cs typeface="楷体" panose="02010609060101010101" pitchFamily="49" charset="-122"/>
            </a:endParaRP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 smtClean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存储转发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Store-and-Forward switching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）</a:t>
            </a:r>
            <a:r>
              <a:rPr lang="zh-CN" altLang="zh-CN" kern="100" dirty="0" smtClean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改进型直接转发方式</a:t>
            </a:r>
            <a:r>
              <a:rPr lang="zh-CN" altLang="zh-CN" kern="100" dirty="0" smtClean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059" name="Picture 11" descr="https://img.tukuppt.com/png_preview/00/14/95/Q9bUaJ7LFK.jpg%21/fw/78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146" y="1452005"/>
            <a:ext cx="4701806" cy="415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zh-CN" b="1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认识以太网交换机端口安全</a:t>
            </a:r>
            <a:r>
              <a:rPr lang="zh-CN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57855" y="790685"/>
            <a:ext cx="6973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以太网交换机的安全技术主要有：地址绑定技术、端口隔离技术、接入认证技术和报文过滤技术。</a:t>
            </a:r>
            <a:endParaRPr lang="zh-CN" altLang="zh-CN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地址绑定技术通过内部网络的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地址与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MAC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地址绑定，防止被非法访问。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端口隔离技术通过端口加入不同的隔离组（不是指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VLAN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）实现隔离，增强网络的安全性。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网络认证技术常见的有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Portal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认证和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802.1x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认证。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Portal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认证原理是用户需要访问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Internet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之前，首先重定向到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Portal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服务器，认证通过之后才能访问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Internet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802.1x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的认证原理是对连接到交换机端口上的用户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设备进行认证，认证通过以后，正常的数据可以顺利地通过以太网端口。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报文过滤根据报文的源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地址、目的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地址、协议类型、源端口、目的端口及报文传递方向等报头信息来判断是否允许通过，实现报文过滤的核心技术是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ACL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（访问控制列表）。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4338" name="Picture 2" descr="https://tenfei05.cfp.cn/creative/vcg/veer/1600water/veer-1701790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255" y="1391885"/>
            <a:ext cx="4597742" cy="3066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204935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b="1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zh-CN" b="1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生成树</a:t>
            </a:r>
            <a:r>
              <a:rPr lang="zh-CN" altLang="zh-CN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协议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7736" y="1077169"/>
            <a:ext cx="655307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Spanning Tree Protocol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，生成树协议）是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IEEE802.1D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中定议的数据链路层协议，用于解决在网络的核心层构建冗余链路里产生的网络环路问题，通过在交换机之间传递网桥协议数据单元（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Bridge Protocol Data Unit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，简称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BPDU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），通过采用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STA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生成树算法选举根桥、根端口和指定端口的方式，最终将网络形成一个树形结构的网络，其中，根端口、指定端口都处于转发状态，其他端口处于禁用状态。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最主要的应用是为了避免局域网中的单点故障、网络回环，解决成环以太网的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广播风暴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问题，从某种意义上说是一种网络保护技术。在以太网交换机中，如果到达根网桥有两条或者两条以上的链路，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STP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会根据算法保留一条，把其他的链路切断，从而保证任意两个交换机之间只有一条单一的活动链路，防止出现环路。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5362" name="Picture 2" descr="https://img0.baidu.com/it/u=2475752527,3360437787&amp;fm=253&amp;fmt=auto&amp;app=138&amp;f=JPEG?w=500&amp;h=3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135" y="1077169"/>
            <a:ext cx="4762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6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VLAN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40015" y="1271645"/>
            <a:ext cx="6429375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配置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与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TRUNK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命令的方法如下：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#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创建</a:t>
            </a: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VLAN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的方法有两种</a:t>
            </a:r>
            <a:endParaRPr lang="zh-CN" altLang="zh-CN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方法</a:t>
            </a: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1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：特权模式下创建</a:t>
            </a: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VLAN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：</a:t>
            </a:r>
            <a:endParaRPr lang="zh-CN" altLang="zh-CN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Switch#vlan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database 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Switch(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vlan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)#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vlan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10 name V10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方法</a:t>
            </a:r>
            <a:r>
              <a:rPr lang="en-US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：全局模式创建</a:t>
            </a:r>
            <a:r>
              <a:rPr lang="en-US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VLAN</a:t>
            </a:r>
            <a:r>
              <a:rPr lang="zh-CN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：</a:t>
            </a:r>
            <a:endParaRPr lang="zh-CN" altLang="zh-CN" kern="100" dirty="0">
              <a:solidFill>
                <a:srgbClr val="00B0F0"/>
              </a:solidFill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Switch(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config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)#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vlan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Switch(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config-vlan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)#name </a:t>
            </a:r>
            <a:r>
              <a:rPr lang="en-US" altLang="zh-CN" kern="100" dirty="0" smtClean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V10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65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137161" y="404405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VLAN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基础配置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01335" y="740157"/>
            <a:ext cx="9407047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配置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VLAN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与</a:t>
            </a:r>
            <a:r>
              <a:rPr lang="en-US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TRUNK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rPr>
              <a:t>命令的方法如下：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#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端口加入</a:t>
            </a: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VLAN</a:t>
            </a:r>
            <a:endParaRPr lang="zh-CN" altLang="zh-CN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方式</a:t>
            </a: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：单端口加入</a:t>
            </a:r>
            <a:r>
              <a:rPr lang="en-US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VLAN</a:t>
            </a:r>
            <a:r>
              <a:rPr lang="zh-CN" altLang="zh-CN" kern="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：</a:t>
            </a:r>
            <a:endParaRPr lang="zh-CN" altLang="zh-CN" kern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Switch(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config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)#interface 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fastEthernet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0/1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Switch(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config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-if)#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SWitchport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mode access 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Switch(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config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-if)#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SWitchport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access 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vlan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方式</a:t>
            </a:r>
            <a:r>
              <a:rPr lang="en-US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：块端口加入</a:t>
            </a:r>
            <a:r>
              <a:rPr lang="en-US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VLAN</a:t>
            </a:r>
            <a:r>
              <a:rPr lang="zh-CN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：</a:t>
            </a:r>
            <a:endParaRPr lang="zh-CN" altLang="zh-CN" kern="100" dirty="0">
              <a:solidFill>
                <a:srgbClr val="00B0F0"/>
              </a:solidFill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Switch(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config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)#interface range 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fastEthernet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0/1-5</a:t>
            </a:r>
            <a:r>
              <a:rPr lang="zh-CN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，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fastEthernet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0/8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Switch(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config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-if)#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SWitchport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mode access 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Switch(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config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-if)#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SWitchport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access 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vlan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#</a:t>
            </a:r>
            <a:r>
              <a:rPr lang="zh-CN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删除</a:t>
            </a:r>
            <a:r>
              <a:rPr lang="en-US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VLAN</a:t>
            </a:r>
            <a:endParaRPr lang="zh-CN" altLang="zh-CN" kern="100" dirty="0">
              <a:solidFill>
                <a:srgbClr val="00B0F0"/>
              </a:solidFill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Switch(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config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)#no 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vlan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10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#</a:t>
            </a:r>
            <a:r>
              <a:rPr lang="zh-CN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查看</a:t>
            </a:r>
            <a:r>
              <a:rPr lang="en-US" altLang="zh-CN" kern="100" dirty="0">
                <a:solidFill>
                  <a:srgbClr val="00B0F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VLAN</a:t>
            </a:r>
            <a:endParaRPr lang="zh-CN" altLang="zh-CN" kern="100" dirty="0">
              <a:solidFill>
                <a:srgbClr val="00B0F0"/>
              </a:solidFill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Switch#show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err="1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vlan</a:t>
            </a:r>
            <a:r>
              <a:rPr lang="en-US" altLang="zh-CN" kern="100" dirty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 </a:t>
            </a:r>
            <a:r>
              <a:rPr lang="en-US" altLang="zh-CN" kern="100" dirty="0" smtClean="0">
                <a:solidFill>
                  <a:srgbClr val="000000"/>
                </a:solidFill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brief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99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GU0MmYxNmFlM2M4NThlMzcyNjE0YjU2YjBlMDExMmYifQ=="/>
  <p:tag name="KSO_WPP_MARK_KEY" val="3402244b-5880-4848-954f-93d1fb873ff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自定义设计方案">
  <a:themeElements>
    <a:clrScheme name="自定义 6">
      <a:dk1>
        <a:sysClr val="windowText" lastClr="000000"/>
      </a:dk1>
      <a:lt1>
        <a:sysClr val="window" lastClr="FFFFFF"/>
      </a:lt1>
      <a:dk2>
        <a:srgbClr val="333F50"/>
      </a:dk2>
      <a:lt2>
        <a:srgbClr val="E7E6E6"/>
      </a:lt2>
      <a:accent1>
        <a:srgbClr val="333F50"/>
      </a:accent1>
      <a:accent2>
        <a:srgbClr val="CA8F45"/>
      </a:accent2>
      <a:accent3>
        <a:srgbClr val="333F50"/>
      </a:accent3>
      <a:accent4>
        <a:srgbClr val="CA8F45"/>
      </a:accent4>
      <a:accent5>
        <a:srgbClr val="333F50"/>
      </a:accent5>
      <a:accent6>
        <a:srgbClr val="CA8F45"/>
      </a:accent6>
      <a:hlink>
        <a:srgbClr val="333F50"/>
      </a:hlink>
      <a:folHlink>
        <a:srgbClr val="CA8F4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2400</Words>
  <Application>Microsoft Office PowerPoint</Application>
  <PresentationFormat>自定义</PresentationFormat>
  <Paragraphs>363</Paragraphs>
  <Slides>27</Slides>
  <Notes>27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1" baseType="lpstr">
      <vt:lpstr>等线</vt:lpstr>
      <vt:lpstr>方正正粗黑简体</vt:lpstr>
      <vt:lpstr>仿宋</vt:lpstr>
      <vt:lpstr>楷体</vt:lpstr>
      <vt:lpstr>宋体</vt:lpstr>
      <vt:lpstr>微软雅黑</vt:lpstr>
      <vt:lpstr>印品黑体</vt:lpstr>
      <vt:lpstr>Arial</vt:lpstr>
      <vt:lpstr>Calibri</vt:lpstr>
      <vt:lpstr>Helvetica</vt:lpstr>
      <vt:lpstr>Times New Roman</vt:lpstr>
      <vt:lpstr>Wingdings</vt:lpstr>
      <vt:lpstr>自定义设计方案</vt:lpstr>
      <vt:lpstr>Microsoft Visio 绘图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bt1387</dc:title>
  <dc:creator/>
  <cp:lastModifiedBy/>
  <cp:revision>66</cp:revision>
  <dcterms:created xsi:type="dcterms:W3CDTF">2017-05-11T14:13:00Z</dcterms:created>
  <dcterms:modified xsi:type="dcterms:W3CDTF">2023-02-03T13:33:14Z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0F9A7BAA496E48999D471D08DC363084</vt:lpwstr>
  </property>
  <property fmtid="{D5CDD505-2E9C-101B-9397-08002B2CF9AE}" pid="3" name="KSOProductBuildVer">
    <vt:lpwstr>2052-11.1.0.12763</vt:lpwstr>
  </property>
</Properties>
</file>